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08" r:id="rId61"/>
    <p:sldId id="309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4C68-A515-47D9-A04C-FFD3F31D1A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1CD7-B4D6-4DD8-9AB9-85AD16BF623D}" type="datetimeFigureOut">
              <a:rPr lang="el-GR" smtClean="0"/>
              <a:t>6/5/2014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971B8-2037-4CA8-9A06-71CEE356736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Georgia" pitchFamily="18" charset="0"/>
              </a:rPr>
              <a:t>H</a:t>
            </a:r>
            <a:r>
              <a:rPr lang="el-GR" sz="6000" dirty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el-GR" sz="6000" dirty="0" smtClean="0">
                <a:solidFill>
                  <a:srgbClr val="FFC000"/>
                </a:solidFill>
                <a:latin typeface="Georgia" pitchFamily="18" charset="0"/>
              </a:rPr>
              <a:t>ΧΡΥΣΗ ΤΟΜΗ</a:t>
            </a:r>
            <a:endParaRPr lang="el-GR" sz="6000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6400800" cy="2000264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Georgia" pitchFamily="18" charset="0"/>
              </a:rPr>
              <a:t>ΣΤΑ ΜΑΘΗΜΑΤΙΚΑ</a:t>
            </a:r>
          </a:p>
          <a:p>
            <a:r>
              <a:rPr lang="el-GR" sz="3600" b="1" dirty="0" smtClean="0">
                <a:solidFill>
                  <a:srgbClr val="FF0000"/>
                </a:solidFill>
                <a:latin typeface="Georgia" pitchFamily="18" charset="0"/>
              </a:rPr>
              <a:t> ΤΗ ΦΥΣΗ</a:t>
            </a:r>
          </a:p>
          <a:p>
            <a:r>
              <a:rPr lang="el-GR" sz="3600" b="1" dirty="0" smtClean="0">
                <a:solidFill>
                  <a:srgbClr val="FF0000"/>
                </a:solidFill>
                <a:latin typeface="Georgia" pitchFamily="18" charset="0"/>
              </a:rPr>
              <a:t> ΚΑΙ ΤΗΝ ΤΕΧΝΗ</a:t>
            </a:r>
            <a:endParaRPr lang="el-GR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36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37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lide-3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3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42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5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5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60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61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62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>
                <a:latin typeface="Comic Sans MS" pitchFamily="66" charset="0"/>
              </a:rPr>
              <a:t>Τι είναι η χρυσή αναλογία και</a:t>
            </a:r>
            <a:br>
              <a:rPr lang="el-GR" sz="4000" smtClean="0">
                <a:latin typeface="Comic Sans MS" pitchFamily="66" charset="0"/>
              </a:rPr>
            </a:br>
            <a:r>
              <a:rPr lang="el-GR" sz="4000" smtClean="0">
                <a:latin typeface="Comic Sans MS" pitchFamily="66" charset="0"/>
              </a:rPr>
              <a:t>τι η χρυσή τομή;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008313" y="3348038"/>
          <a:ext cx="36512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Εξίσωση" r:id="rId3" imgW="1892160" imgH="393480" progId="Equation.3">
                  <p:embed/>
                </p:oleObj>
              </mc:Choice>
              <mc:Fallback>
                <p:oleObj name="Εξίσωση" r:id="rId3" imgW="18921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3348038"/>
                        <a:ext cx="36512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39750" y="2708275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Το σημείο Γ</a:t>
            </a: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χωρίζει το ευθύγραμμο τμήμα ΑΒ στη </a:t>
            </a:r>
            <a:r>
              <a:rPr lang="el-GR" sz="2000" b="1" u="sng">
                <a:solidFill>
                  <a:srgbClr val="000000"/>
                </a:solidFill>
                <a:latin typeface="Comic Sans MS" pitchFamily="66" charset="0"/>
              </a:rPr>
              <a:t>χρυσή αναλογία</a:t>
            </a: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395288" y="4289425"/>
            <a:ext cx="8137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δηλαδή η διαίρεση όλου του τμήματος ΑΒ με το μεγαλύτερο τμήμα ΓΑ</a:t>
            </a:r>
          </a:p>
          <a:p>
            <a:pPr algn="ctr">
              <a:lnSpc>
                <a:spcPct val="150000"/>
              </a:lnSpc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να δίνει το ίδιο πηλίκο</a:t>
            </a:r>
          </a:p>
          <a:p>
            <a:pPr algn="ctr">
              <a:lnSpc>
                <a:spcPct val="150000"/>
              </a:lnSpc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με τη διαίρεση του μεγάλου τμήματος</a:t>
            </a: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Γ</a:t>
            </a: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A</a:t>
            </a: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 με το μικρό τμήμα Γ</a:t>
            </a: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B.</a:t>
            </a:r>
          </a:p>
          <a:p>
            <a:pPr algn="ctr">
              <a:lnSpc>
                <a:spcPct val="150000"/>
              </a:lnSpc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Το σημείο Γ</a:t>
            </a: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ονομάζεται </a:t>
            </a:r>
            <a:r>
              <a:rPr lang="el-GR" sz="2000" b="1" u="sng">
                <a:solidFill>
                  <a:srgbClr val="000000"/>
                </a:solidFill>
                <a:latin typeface="Comic Sans MS" pitchFamily="66" charset="0"/>
              </a:rPr>
              <a:t>χρυσή τομή</a:t>
            </a: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 του τμήματος ΑΒ.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843213" y="1844675"/>
            <a:ext cx="3241675" cy="649288"/>
            <a:chOff x="1882" y="1162"/>
            <a:chExt cx="2042" cy="409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3256" y="1505"/>
              <a:ext cx="0" cy="2"/>
              <a:chOff x="1837" y="1207"/>
              <a:chExt cx="2042" cy="409"/>
            </a:xfrm>
          </p:grpSpPr>
          <p:graphicFrame>
            <p:nvGraphicFramePr>
              <p:cNvPr id="1030" name="Object 19"/>
              <p:cNvGraphicFramePr>
                <a:graphicFrameLocks noChangeAspect="1"/>
              </p:cNvGraphicFramePr>
              <p:nvPr/>
            </p:nvGraphicFramePr>
            <p:xfrm>
              <a:off x="1837" y="1298"/>
              <a:ext cx="252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name="Εξίσωση" r:id="rId5" imgW="152280" imgH="164880" progId="Equation.3">
                      <p:embed/>
                    </p:oleObj>
                  </mc:Choice>
                  <mc:Fallback>
                    <p:oleObj name="Εξίσωση" r:id="rId5" imgW="152280" imgH="164880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7" y="1298"/>
                            <a:ext cx="252" cy="2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1" name="Object 21"/>
              <p:cNvGraphicFramePr>
                <a:graphicFrameLocks noChangeAspect="1"/>
              </p:cNvGraphicFramePr>
              <p:nvPr/>
            </p:nvGraphicFramePr>
            <p:xfrm>
              <a:off x="3606" y="1298"/>
              <a:ext cx="273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Εξίσωση" r:id="rId7" imgW="152280" imgH="177480" progId="Equation.3">
                      <p:embed/>
                    </p:oleObj>
                  </mc:Choice>
                  <mc:Fallback>
                    <p:oleObj name="Εξίσωση" r:id="rId7" imgW="152280" imgH="17748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1298"/>
                            <a:ext cx="273" cy="3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0" name="Freeform 17"/>
              <p:cNvSpPr>
                <a:spLocks/>
              </p:cNvSpPr>
              <p:nvPr/>
            </p:nvSpPr>
            <p:spPr bwMode="auto">
              <a:xfrm>
                <a:off x="2019" y="1207"/>
                <a:ext cx="1746" cy="1"/>
              </a:xfrm>
              <a:custGeom>
                <a:avLst/>
                <a:gdLst>
                  <a:gd name="T0" fmla="*/ 0 w 1746"/>
                  <a:gd name="T1" fmla="*/ 0 h 1"/>
                  <a:gd name="T2" fmla="*/ 1138 w 1746"/>
                  <a:gd name="T3" fmla="*/ 1 h 1"/>
                  <a:gd name="T4" fmla="*/ 1746 w 17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46"/>
                  <a:gd name="T10" fmla="*/ 0 h 1"/>
                  <a:gd name="T11" fmla="*/ 1746 w 17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6" h="1">
                    <a:moveTo>
                      <a:pt x="0" y="0"/>
                    </a:moveTo>
                    <a:cubicBezTo>
                      <a:pt x="190" y="0"/>
                      <a:pt x="847" y="1"/>
                      <a:pt x="1138" y="1"/>
                    </a:cubicBezTo>
                    <a:cubicBezTo>
                      <a:pt x="1429" y="1"/>
                      <a:pt x="1619" y="0"/>
                      <a:pt x="1746" y="0"/>
                    </a:cubicBezTo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 type="oval" w="lg" len="lg"/>
                <a:tailEnd type="oval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1" name="Line 18"/>
              <p:cNvSpPr>
                <a:spLocks noChangeShapeType="1"/>
              </p:cNvSpPr>
              <p:nvPr/>
            </p:nvSpPr>
            <p:spPr bwMode="auto">
              <a:xfrm>
                <a:off x="2019" y="1207"/>
                <a:ext cx="113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lg" len="lg"/>
                <a:tailEnd type="oval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graphicFrame>
            <p:nvGraphicFramePr>
              <p:cNvPr id="1032" name="Object 26"/>
              <p:cNvGraphicFramePr>
                <a:graphicFrameLocks noChangeAspect="1"/>
              </p:cNvGraphicFramePr>
              <p:nvPr/>
            </p:nvGraphicFramePr>
            <p:xfrm>
              <a:off x="3027" y="1253"/>
              <a:ext cx="261" cy="3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6" name="Εξίσωση" r:id="rId9" imgW="152280" imgH="190440" progId="Equation.3">
                      <p:embed/>
                    </p:oleObj>
                  </mc:Choice>
                  <mc:Fallback>
                    <p:oleObj name="Εξίσωση" r:id="rId9" imgW="152280" imgH="19044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7" y="1253"/>
                            <a:ext cx="261" cy="32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7" name="Object 31"/>
            <p:cNvGraphicFramePr>
              <a:graphicFrameLocks noChangeAspect="1"/>
            </p:cNvGraphicFramePr>
            <p:nvPr/>
          </p:nvGraphicFramePr>
          <p:xfrm>
            <a:off x="1882" y="1253"/>
            <a:ext cx="252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Εξίσωση" r:id="rId11" imgW="152280" imgH="164880" progId="Equation.3">
                    <p:embed/>
                  </p:oleObj>
                </mc:Choice>
                <mc:Fallback>
                  <p:oleObj name="Εξίσωση" r:id="rId11" imgW="152280" imgH="16488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1253"/>
                          <a:ext cx="252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32"/>
            <p:cNvGraphicFramePr>
              <a:graphicFrameLocks noChangeAspect="1"/>
            </p:cNvGraphicFramePr>
            <p:nvPr/>
          </p:nvGraphicFramePr>
          <p:xfrm>
            <a:off x="3651" y="1253"/>
            <a:ext cx="273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Εξίσωση" r:id="rId13" imgW="152280" imgH="177480" progId="Equation.3">
                    <p:embed/>
                  </p:oleObj>
                </mc:Choice>
                <mc:Fallback>
                  <p:oleObj name="Εξίσωση" r:id="rId13" imgW="152280" imgH="17748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1253"/>
                          <a:ext cx="273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Freeform 33"/>
            <p:cNvSpPr>
              <a:spLocks/>
            </p:cNvSpPr>
            <p:nvPr/>
          </p:nvSpPr>
          <p:spPr bwMode="auto">
            <a:xfrm>
              <a:off x="2064" y="1162"/>
              <a:ext cx="1746" cy="1"/>
            </a:xfrm>
            <a:custGeom>
              <a:avLst/>
              <a:gdLst>
                <a:gd name="T0" fmla="*/ 0 w 1746"/>
                <a:gd name="T1" fmla="*/ 0 h 1"/>
                <a:gd name="T2" fmla="*/ 1138 w 1746"/>
                <a:gd name="T3" fmla="*/ 1 h 1"/>
                <a:gd name="T4" fmla="*/ 1746 w 1746"/>
                <a:gd name="T5" fmla="*/ 0 h 1"/>
                <a:gd name="T6" fmla="*/ 0 60000 65536"/>
                <a:gd name="T7" fmla="*/ 0 60000 65536"/>
                <a:gd name="T8" fmla="*/ 0 60000 65536"/>
                <a:gd name="T9" fmla="*/ 0 w 1746"/>
                <a:gd name="T10" fmla="*/ 0 h 1"/>
                <a:gd name="T11" fmla="*/ 1746 w 174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" h="1">
                  <a:moveTo>
                    <a:pt x="0" y="0"/>
                  </a:moveTo>
                  <a:cubicBezTo>
                    <a:pt x="190" y="0"/>
                    <a:pt x="847" y="1"/>
                    <a:pt x="1138" y="1"/>
                  </a:cubicBezTo>
                  <a:cubicBezTo>
                    <a:pt x="1429" y="1"/>
                    <a:pt x="1619" y="0"/>
                    <a:pt x="1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oval" w="lg" len="lg"/>
              <a:tailEnd type="oval" w="lg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9" name="Line 34"/>
            <p:cNvSpPr>
              <a:spLocks noChangeShapeType="1"/>
            </p:cNvSpPr>
            <p:nvPr/>
          </p:nvSpPr>
          <p:spPr bwMode="auto">
            <a:xfrm>
              <a:off x="2064" y="1162"/>
              <a:ext cx="11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oval" w="lg" len="lg"/>
              <a:tailEnd type="oval" w="lg" len="lg"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029" name="Object 35"/>
            <p:cNvGraphicFramePr>
              <a:graphicFrameLocks noChangeAspect="1"/>
            </p:cNvGraphicFramePr>
            <p:nvPr/>
          </p:nvGraphicFramePr>
          <p:xfrm>
            <a:off x="3094" y="1235"/>
            <a:ext cx="268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Εξίσωση" r:id="rId15" imgW="152280" imgH="190440" progId="Equation.3">
                    <p:embed/>
                  </p:oleObj>
                </mc:Choice>
                <mc:Fallback>
                  <p:oleObj name="Εξίσωση" r:id="rId15" imgW="152280" imgH="1904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4" y="1235"/>
                          <a:ext cx="268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65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66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67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6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6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0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2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3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4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5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>
                <a:latin typeface="Comic Sans MS" pitchFamily="66" charset="0"/>
              </a:rPr>
              <a:t>Τι είναι ο χρυσός αριθμός και ποιες «όμορφες» ιδιότητες έχει;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27088" y="3359150"/>
          <a:ext cx="36718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Εξίσωση" r:id="rId3" imgW="2247840" imgH="431640" progId="Equation.3">
                  <p:embed/>
                </p:oleObj>
              </mc:Choice>
              <mc:Fallback>
                <p:oleObj name="Εξίσωση" r:id="rId3" imgW="22478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59150"/>
                        <a:ext cx="367188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5650" y="5588000"/>
          <a:ext cx="18002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Εξίσωση" r:id="rId5" imgW="1002960" imgH="241200" progId="Equation.3">
                  <p:embed/>
                </p:oleObj>
              </mc:Choice>
              <mc:Fallback>
                <p:oleObj name="Εξίσωση" r:id="rId5" imgW="100296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88000"/>
                        <a:ext cx="18002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5650" y="4364038"/>
          <a:ext cx="36004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Εξίσωση" r:id="rId7" imgW="2336760" imgH="431640" progId="Equation.3">
                  <p:embed/>
                </p:oleObj>
              </mc:Choice>
              <mc:Fallback>
                <p:oleObj name="Εξίσωση" r:id="rId7" imgW="233676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364038"/>
                        <a:ext cx="3600450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19113" y="1160463"/>
            <a:ext cx="1841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>
              <a:defRPr/>
            </a:pPr>
            <a:endParaRPr lang="el-GR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395288" y="1628775"/>
            <a:ext cx="8064500" cy="153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rIns="18000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Ο αριθμός </a:t>
            </a:r>
            <a:r>
              <a:rPr lang="el-GR" sz="2000" b="1" u="sng">
                <a:solidFill>
                  <a:srgbClr val="000000"/>
                </a:solidFill>
                <a:latin typeface="Comic Sans MS" pitchFamily="66" charset="0"/>
              </a:rPr>
              <a:t>Φ=1,618033989…</a:t>
            </a: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 ονομάζεται </a:t>
            </a:r>
            <a:r>
              <a:rPr lang="el-GR" sz="2000" b="1" u="sng">
                <a:solidFill>
                  <a:srgbClr val="000000"/>
                </a:solidFill>
                <a:latin typeface="Comic Sans MS" pitchFamily="66" charset="0"/>
              </a:rPr>
              <a:t>χρυσός αριθμός</a:t>
            </a: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 και</a:t>
            </a:r>
          </a:p>
          <a:p>
            <a:pPr>
              <a:lnSpc>
                <a:spcPct val="150000"/>
              </a:lnSpc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συμβολίζεται με Φ προς τιμή του μεγάλου γλύπτη Φειδία.</a:t>
            </a:r>
          </a:p>
          <a:p>
            <a:pPr>
              <a:lnSpc>
                <a:spcPct val="150000"/>
              </a:lnSpc>
            </a:pPr>
            <a:endParaRPr lang="el-GR" sz="10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l-GR" sz="2000" b="1" u="sng">
                <a:solidFill>
                  <a:srgbClr val="000000"/>
                </a:solidFill>
                <a:latin typeface="Comic Sans MS" pitchFamily="66" charset="0"/>
              </a:rPr>
              <a:t>ΟΜΟΡΦΕΣ ΙΔΙΟΤΗΤΕΣ</a:t>
            </a:r>
            <a:endParaRPr lang="el-GR" sz="200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053" name="Object 2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580063" y="3213100"/>
          <a:ext cx="2879725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Εξίσωση" r:id="rId9" imgW="1701720" imgH="952200" progId="Equation.3">
                  <p:embed/>
                </p:oleObj>
              </mc:Choice>
              <mc:Fallback>
                <p:oleObj name="Εξίσωση" r:id="rId9" imgW="1701720" imgH="952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213100"/>
                        <a:ext cx="2879725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25"/>
          <p:cNvGraphicFramePr>
            <a:graphicFrameLocks noChangeAspect="1"/>
          </p:cNvGraphicFramePr>
          <p:nvPr/>
        </p:nvGraphicFramePr>
        <p:xfrm>
          <a:off x="4500563" y="5373688"/>
          <a:ext cx="41751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Εξίσωση" r:id="rId11" imgW="2387520" imgH="406080" progId="Equation.3">
                  <p:embed/>
                </p:oleObj>
              </mc:Choice>
              <mc:Fallback>
                <p:oleObj name="Εξίσωση" r:id="rId11" imgW="2387520" imgH="4060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373688"/>
                        <a:ext cx="4175125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6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7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80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81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92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93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94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95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>
                <a:latin typeface="Comic Sans MS" pitchFamily="66" charset="0"/>
              </a:rPr>
              <a:t>Τι είναι το χρυσό ορθογώνιο και τι σχέση έχει με τον Παρθενώνα;</a:t>
            </a:r>
          </a:p>
        </p:txBody>
      </p:sp>
      <p:sp>
        <p:nvSpPr>
          <p:cNvPr id="20483" name="Text Box 16"/>
          <p:cNvSpPr txBox="1">
            <a:spLocks noChangeArrowheads="1"/>
          </p:cNvSpPr>
          <p:nvPr/>
        </p:nvSpPr>
        <p:spPr bwMode="auto">
          <a:xfrm>
            <a:off x="468313" y="4292600"/>
            <a:ext cx="3889375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u="sng">
                <a:solidFill>
                  <a:srgbClr val="000000"/>
                </a:solidFill>
                <a:latin typeface="Comic Sans MS" pitchFamily="66" charset="0"/>
              </a:rPr>
              <a:t>Χρυσό ορθογώνιο</a:t>
            </a: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 είναι εκείνο στο οποίο: αν διαιρέσουμε το μήκος της μεγαλύτερης πλευράς του με το μήκος της  μικρότερης πλευράς του παίρνουμε πηλίκο ίσο με τον χρυσό  αριθμό Φ=1,618033989…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84213" y="1773238"/>
            <a:ext cx="3384550" cy="2827337"/>
            <a:chOff x="476" y="935"/>
            <a:chExt cx="2132" cy="1781"/>
          </a:xfrm>
        </p:grpSpPr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567" y="2274"/>
              <a:ext cx="2041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algn="ctr">
                <a:defRPr/>
              </a:pPr>
              <a:endParaRPr lang="el-G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8" name="Rectangle 17" descr="Ντένιμ"/>
            <p:cNvSpPr>
              <a:spLocks noChangeArrowheads="1"/>
            </p:cNvSpPr>
            <p:nvPr/>
          </p:nvSpPr>
          <p:spPr bwMode="auto">
            <a:xfrm>
              <a:off x="476" y="935"/>
              <a:ext cx="2086" cy="131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9" name="Text Box 18"/>
            <p:cNvSpPr txBox="1">
              <a:spLocks noChangeArrowheads="1"/>
            </p:cNvSpPr>
            <p:nvPr/>
          </p:nvSpPr>
          <p:spPr bwMode="auto">
            <a:xfrm>
              <a:off x="885" y="1026"/>
              <a:ext cx="122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b="1">
                  <a:solidFill>
                    <a:srgbClr val="000000"/>
                  </a:solidFill>
                  <a:latin typeface="Comic Sans MS" pitchFamily="66" charset="0"/>
                </a:rPr>
                <a:t>1,618033989…</a:t>
              </a:r>
            </a:p>
          </p:txBody>
        </p:sp>
        <p:sp>
          <p:nvSpPr>
            <p:cNvPr id="20490" name="Text Box 19"/>
            <p:cNvSpPr txBox="1">
              <a:spLocks noChangeArrowheads="1"/>
            </p:cNvSpPr>
            <p:nvPr/>
          </p:nvSpPr>
          <p:spPr bwMode="auto">
            <a:xfrm>
              <a:off x="476" y="1434"/>
              <a:ext cx="18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b="1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</a:p>
          </p:txBody>
        </p:sp>
      </p:grpSp>
      <p:pic>
        <p:nvPicPr>
          <p:cNvPr id="2048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73238"/>
            <a:ext cx="3384550" cy="210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6" name="Text Box 23"/>
          <p:cNvSpPr txBox="1">
            <a:spLocks noChangeArrowheads="1"/>
          </p:cNvSpPr>
          <p:nvPr/>
        </p:nvSpPr>
        <p:spPr bwMode="auto">
          <a:xfrm>
            <a:off x="4643438" y="4292600"/>
            <a:ext cx="3889375" cy="207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Το χρυσό ορθογώνιο εμφανίζεται συνέχεια στην κατασκευή του Παρθενώνα.</a:t>
            </a:r>
          </a:p>
          <a:p>
            <a:pPr algn="ctr"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Στο παραπάνω σχήμα μόνο, βλέπουμε έξι (6) τέτοια χρυσά ορθογώνια.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96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97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9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9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01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02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04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06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07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0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>
                <a:latin typeface="Comic Sans MS" pitchFamily="66" charset="0"/>
              </a:rPr>
              <a:t>Πως κατασκευάζεται ένα χρυσό ορθογώνιο;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1057275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36838"/>
            <a:ext cx="1057275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644900"/>
            <a:ext cx="1057275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652963"/>
            <a:ext cx="1057275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5661025"/>
            <a:ext cx="1057275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195513" y="1773238"/>
            <a:ext cx="55451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Κατασκευάζουμε τετράγωνο με πλευρά ίση με 1.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2124075" y="2781300"/>
            <a:ext cx="52562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Το χωρίζουμε σε δύο ίσα μέρη - ορθογώνια.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2195513" y="3789363"/>
            <a:ext cx="6769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Σχεδιάζουμε τη διαγώνιο του ενός από τα δύο ορθογώνια.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2195513" y="4652963"/>
            <a:ext cx="6121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Με κέντρο το μέσο της πλευράς του τετραγώνου και</a:t>
            </a:r>
          </a:p>
          <a:p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ακτίνα τη διαγώνιο αυτή γράφουμε κύκλο.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2124075" y="5805488"/>
            <a:ext cx="52562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Τέλος κατασκευάζουμε το χρυσό ορθογώνιο.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0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10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11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12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17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1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1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20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21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22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7921625" cy="1782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>
                <a:latin typeface="Comic Sans MS" pitchFamily="66" charset="0"/>
              </a:rPr>
              <a:t>Γιατί είναι τόσο σημαντικό το χρυσό ορθογώνιο στην αρχαία Ελληνική αρχιτεκτονική;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3455987" cy="243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211638" y="2205038"/>
            <a:ext cx="4392612" cy="260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182563" indent="-182563">
              <a:spcAft>
                <a:spcPct val="25000"/>
              </a:spcAft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Comic Sans MS" pitchFamily="66" charset="0"/>
              </a:rPr>
              <a:t>Οι αρχαίοι Έλληνες το θεωρούσαν απαραίτητο για ένα αντικείμενο ώστε αυτό να φαίνεται «όμορφο».</a:t>
            </a:r>
          </a:p>
          <a:p>
            <a:pPr marL="182563" indent="-182563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Comic Sans MS" pitchFamily="66" charset="0"/>
              </a:rPr>
              <a:t>Η χρησιμοποίησή του σε καλλιτεχνικά δημιουργήματα και κατασκευές (γενικά) οδηγούσε σε «άριστα» και «ωραία» αποτελέσματα.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68313" y="4797425"/>
            <a:ext cx="8135937" cy="169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182563" indent="-182563">
              <a:spcAft>
                <a:spcPct val="25000"/>
              </a:spcAft>
              <a:buFontTx/>
              <a:buChar char="•"/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Ο Φειδίας το χρησιμοποίησε πάρα πολύ στα έργα του.</a:t>
            </a:r>
          </a:p>
          <a:p>
            <a:pPr marL="182563" indent="-182563">
              <a:buFontTx/>
              <a:buChar char="•"/>
            </a:pPr>
            <a:r>
              <a:rPr lang="el-GR" sz="2000">
                <a:solidFill>
                  <a:srgbClr val="000000"/>
                </a:solidFill>
                <a:latin typeface="Comic Sans MS" pitchFamily="66" charset="0"/>
              </a:rPr>
              <a:t>Ειδικότερα ο Παρθενώνας παρουσιάζει  τόσο τέλεια αρμονικές (χρυσές) αναλογίες μέχρι την παραμικρή του λεπτομέρεια, ώστε του προσδίδουν μια μνημειώδη μεγαλοπρέπεια και πρωτοφανή χάρη, που εντυπωσίαζε τους επισκέπτες της Ακρόπολης τον καιρό εκείνο.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23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24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lide-16-72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47861"/>
            <a:ext cx="8143900" cy="6106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0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328</Words>
  <Application>Microsoft Office PowerPoint</Application>
  <PresentationFormat>Προβολή στην οθόνη (4:3)</PresentationFormat>
  <Paragraphs>33</Paragraphs>
  <Slides>61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61</vt:i4>
      </vt:variant>
    </vt:vector>
  </HeadingPairs>
  <TitlesOfParts>
    <vt:vector size="63" baseType="lpstr">
      <vt:lpstr>Θέμα του Office</vt:lpstr>
      <vt:lpstr>Εξίσωση</vt:lpstr>
      <vt:lpstr>H ΧΡΥΣΗ ΤΟΜΗ</vt:lpstr>
      <vt:lpstr>Τι είναι η χρυσή αναλογία και τι η χρυσή τομή;</vt:lpstr>
      <vt:lpstr>Τι είναι ο χρυσός αριθμός και ποιες «όμορφες» ιδιότητες έχει;</vt:lpstr>
      <vt:lpstr>Τι είναι το χρυσό ορθογώνιο και τι σχέση έχει με τον Παρθενώνα;</vt:lpstr>
      <vt:lpstr>Πως κατασκευάζεται ένα χρυσό ορθογώνιο;</vt:lpstr>
      <vt:lpstr>Γιατί είναι τόσο σημαντικό το χρυσό ορθογώνιο στην αρχαία Ελληνική αρχιτεκτονική;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MAKHS</dc:creator>
  <cp:lastModifiedBy>ADMIN</cp:lastModifiedBy>
  <cp:revision>10</cp:revision>
  <dcterms:created xsi:type="dcterms:W3CDTF">2014-02-02T20:20:49Z</dcterms:created>
  <dcterms:modified xsi:type="dcterms:W3CDTF">2014-05-06T18:45:20Z</dcterms:modified>
</cp:coreProperties>
</file>